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68" r:id="rId5"/>
    <p:sldId id="265" r:id="rId6"/>
    <p:sldId id="266" r:id="rId7"/>
    <p:sldId id="258" r:id="rId8"/>
    <p:sldId id="259" r:id="rId9"/>
    <p:sldId id="260" r:id="rId10"/>
    <p:sldId id="261" r:id="rId11"/>
    <p:sldId id="262" r:id="rId12"/>
    <p:sldId id="263" r:id="rId13"/>
    <p:sldId id="26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8" autoAdjust="0"/>
    <p:restoredTop sz="94590"/>
  </p:normalViewPr>
  <p:slideViewPr>
    <p:cSldViewPr snapToGrid="0" snapToObjects="1">
      <p:cViewPr varScale="1">
        <p:scale>
          <a:sx n="72" d="100"/>
          <a:sy n="72" d="100"/>
        </p:scale>
        <p:origin x="4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1C5F-464E-BA45-903D-5533401C14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4B8F8B-4336-1547-9DB8-01B6E4DBF6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6F41A4-366C-7B46-B637-EB586192D180}"/>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5" name="Footer Placeholder 4">
            <a:extLst>
              <a:ext uri="{FF2B5EF4-FFF2-40B4-BE49-F238E27FC236}">
                <a16:creationId xmlns:a16="http://schemas.microsoft.com/office/drawing/2014/main" id="{AA0CDA70-6BA4-724F-9AFE-548BD0529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D879D-8562-4B43-A333-D13F671A1BD5}"/>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371737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505E-7F79-064E-B155-6870F41D69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B0CAFD-BEE6-5A41-A89A-989995FC441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135B5-4075-4A4F-BAF8-AC9C31EE6FC7}"/>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5" name="Footer Placeholder 4">
            <a:extLst>
              <a:ext uri="{FF2B5EF4-FFF2-40B4-BE49-F238E27FC236}">
                <a16:creationId xmlns:a16="http://schemas.microsoft.com/office/drawing/2014/main" id="{72E099E6-FB37-D847-9A82-DB171E687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9DE12-972C-DA4B-B63C-4972D1161481}"/>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184749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4EC456-6896-114E-A940-E567E85CA4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ED38-2163-C646-961B-F06B3D3B551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3E9AF-248B-AE43-A5B4-DEDB9A00FE74}"/>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5" name="Footer Placeholder 4">
            <a:extLst>
              <a:ext uri="{FF2B5EF4-FFF2-40B4-BE49-F238E27FC236}">
                <a16:creationId xmlns:a16="http://schemas.microsoft.com/office/drawing/2014/main" id="{609E3F4B-40C9-7F43-A3B4-407908EC5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6B3F3-1134-1F4E-B562-0BFD3A43D9A2}"/>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70639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CBC0-E07D-014D-A05A-EE8E644378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B3820-3F6B-734A-8161-CA6FC11D59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AF2B6-1430-0C4D-8CB1-D56679FF2B93}"/>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5" name="Footer Placeholder 4">
            <a:extLst>
              <a:ext uri="{FF2B5EF4-FFF2-40B4-BE49-F238E27FC236}">
                <a16:creationId xmlns:a16="http://schemas.microsoft.com/office/drawing/2014/main" id="{B335E95C-BB05-4745-BED6-581181927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24D0B-D24B-7D4B-8ADC-6A7828853ADB}"/>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332175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2012-E6F8-8540-85BE-5B4388A06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D5CFDD-57BF-8045-8558-16A3ECCD79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D249A9-C16A-D548-ABCB-163BFCD26CFA}"/>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5" name="Footer Placeholder 4">
            <a:extLst>
              <a:ext uri="{FF2B5EF4-FFF2-40B4-BE49-F238E27FC236}">
                <a16:creationId xmlns:a16="http://schemas.microsoft.com/office/drawing/2014/main" id="{BD43D286-B210-FE44-81A6-4E7B234CE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C4073-C98C-004F-9A79-43AF585294F3}"/>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2592852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19DD-95D3-1647-B8FE-34DD479182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3CE8F-0FDF-D745-906A-1492F02BDA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978DD3-599C-6F4B-8C14-E26D00A4F6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571133-0875-C24D-80E8-911C14B7CE97}"/>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6" name="Footer Placeholder 5">
            <a:extLst>
              <a:ext uri="{FF2B5EF4-FFF2-40B4-BE49-F238E27FC236}">
                <a16:creationId xmlns:a16="http://schemas.microsoft.com/office/drawing/2014/main" id="{49EA1479-6943-6446-9068-0E102F643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D9C20-11F0-2E4A-A1F9-A41CA04290DE}"/>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37656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7EF9-E235-4947-B58C-B7DFD93F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13F490-DA02-A648-A970-1AED07945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AAB08E-F317-CF4E-B968-984C6B0EF0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2FF8D-B6C9-894A-8DDE-3FA06775D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1D3B10-DDA9-4F45-902E-345CCDDC86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CBA175-6731-8246-B4F3-62E2CB84CAA1}"/>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8" name="Footer Placeholder 7">
            <a:extLst>
              <a:ext uri="{FF2B5EF4-FFF2-40B4-BE49-F238E27FC236}">
                <a16:creationId xmlns:a16="http://schemas.microsoft.com/office/drawing/2014/main" id="{54DC9119-587B-8142-A020-F0328B7EB1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504C90-FCF0-3D43-A94A-F8DAB2BBBA53}"/>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2201782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4FC5-0B19-2F4D-AC71-814534359F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BA4C16-146C-5A4B-AE7D-5972247DD326}"/>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4" name="Footer Placeholder 3">
            <a:extLst>
              <a:ext uri="{FF2B5EF4-FFF2-40B4-BE49-F238E27FC236}">
                <a16:creationId xmlns:a16="http://schemas.microsoft.com/office/drawing/2014/main" id="{D063EC73-F34F-464F-80F8-7149DABB9D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C3CEA6-22EB-3D43-B621-33A1D485A48B}"/>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2434255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F9EDB-1965-B44B-A283-8D857BF09B8C}"/>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3" name="Footer Placeholder 2">
            <a:extLst>
              <a:ext uri="{FF2B5EF4-FFF2-40B4-BE49-F238E27FC236}">
                <a16:creationId xmlns:a16="http://schemas.microsoft.com/office/drawing/2014/main" id="{1E872582-6250-3846-8126-508F1626D4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4DB804-941E-AF4E-B28F-F3FD3B1EB8CE}"/>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131854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BB3D6-A823-164C-88FA-5426E7DE3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E1ED1-64F1-BD41-9F4A-7C08C9496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7ABB85-0D64-2A40-B3FC-F8BFA1AB4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0BA1B1-2975-3F49-9D4D-7217132EBD77}"/>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6" name="Footer Placeholder 5">
            <a:extLst>
              <a:ext uri="{FF2B5EF4-FFF2-40B4-BE49-F238E27FC236}">
                <a16:creationId xmlns:a16="http://schemas.microsoft.com/office/drawing/2014/main" id="{14BE4F94-48FB-C74D-B7B4-F22B73FCC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D8EDA-01D8-234F-BC5B-6391396E34A2}"/>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2114331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6568-8EDB-4046-82F8-ED3EF16E5F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F79E53-4F5D-1842-A312-227CEAD47A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401E3D-0AF8-E64D-9B49-5F1A9A885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F1FB3D-FF07-8145-B942-2FDD82E537C4}"/>
              </a:ext>
            </a:extLst>
          </p:cNvPr>
          <p:cNvSpPr>
            <a:spLocks noGrp="1"/>
          </p:cNvSpPr>
          <p:nvPr>
            <p:ph type="dt" sz="half" idx="10"/>
          </p:nvPr>
        </p:nvSpPr>
        <p:spPr/>
        <p:txBody>
          <a:bodyPr/>
          <a:lstStyle/>
          <a:p>
            <a:fld id="{20AD71D8-3A7C-CC4B-8703-6D65A6DC3962}" type="datetimeFigureOut">
              <a:rPr lang="en-US" smtClean="0"/>
              <a:t>10/17/2020</a:t>
            </a:fld>
            <a:endParaRPr lang="en-US"/>
          </a:p>
        </p:txBody>
      </p:sp>
      <p:sp>
        <p:nvSpPr>
          <p:cNvPr id="6" name="Footer Placeholder 5">
            <a:extLst>
              <a:ext uri="{FF2B5EF4-FFF2-40B4-BE49-F238E27FC236}">
                <a16:creationId xmlns:a16="http://schemas.microsoft.com/office/drawing/2014/main" id="{0A69B9A9-F37F-B044-AB7D-61B765540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9C540-7A26-E940-BBEC-F573531757E9}"/>
              </a:ext>
            </a:extLst>
          </p:cNvPr>
          <p:cNvSpPr>
            <a:spLocks noGrp="1"/>
          </p:cNvSpPr>
          <p:nvPr>
            <p:ph type="sldNum" sz="quarter" idx="12"/>
          </p:nvPr>
        </p:nvSpPr>
        <p:spPr/>
        <p:txBody>
          <a:bodyPr/>
          <a:lstStyle/>
          <a:p>
            <a:fld id="{9A28CF33-40EE-0A44-9AE8-65B9881AD633}" type="slidenum">
              <a:rPr lang="en-US" smtClean="0"/>
              <a:t>‹#›</a:t>
            </a:fld>
            <a:endParaRPr lang="en-US"/>
          </a:p>
        </p:txBody>
      </p:sp>
    </p:spTree>
    <p:extLst>
      <p:ext uri="{BB962C8B-B14F-4D97-AF65-F5344CB8AC3E}">
        <p14:creationId xmlns:p14="http://schemas.microsoft.com/office/powerpoint/2010/main" val="2351871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7E018-3666-644A-9B75-863CEF6C52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67F1E6-62EA-6B4B-B57A-2031AE314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53390-7F4D-2445-B9F8-3F711E10BF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D71D8-3A7C-CC4B-8703-6D65A6DC3962}" type="datetimeFigureOut">
              <a:rPr lang="en-US" smtClean="0"/>
              <a:t>10/17/2020</a:t>
            </a:fld>
            <a:endParaRPr lang="en-US"/>
          </a:p>
        </p:txBody>
      </p:sp>
      <p:sp>
        <p:nvSpPr>
          <p:cNvPr id="5" name="Footer Placeholder 4">
            <a:extLst>
              <a:ext uri="{FF2B5EF4-FFF2-40B4-BE49-F238E27FC236}">
                <a16:creationId xmlns:a16="http://schemas.microsoft.com/office/drawing/2014/main" id="{7F0F0DB0-5AE8-D845-B3D0-58D751BDF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C4F5BD-43DB-D141-A778-87251447A7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8CF33-40EE-0A44-9AE8-65B9881AD633}" type="slidenum">
              <a:rPr lang="en-US" smtClean="0"/>
              <a:t>‹#›</a:t>
            </a:fld>
            <a:endParaRPr lang="en-US"/>
          </a:p>
        </p:txBody>
      </p:sp>
    </p:spTree>
    <p:extLst>
      <p:ext uri="{BB962C8B-B14F-4D97-AF65-F5344CB8AC3E}">
        <p14:creationId xmlns:p14="http://schemas.microsoft.com/office/powerpoint/2010/main" val="31668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31D960-BF0B-2D4B-AAA6-E5DC13943766}"/>
              </a:ext>
            </a:extLst>
          </p:cNvPr>
          <p:cNvSpPr>
            <a:spLocks noGrp="1"/>
          </p:cNvSpPr>
          <p:nvPr>
            <p:ph type="ctrTitle"/>
          </p:nvPr>
        </p:nvSpPr>
        <p:spPr>
          <a:xfrm>
            <a:off x="6421721" y="2220686"/>
            <a:ext cx="4974937" cy="3344261"/>
          </a:xfrm>
        </p:spPr>
        <p:txBody>
          <a:bodyPr anchor="t">
            <a:normAutofit/>
          </a:bodyPr>
          <a:lstStyle/>
          <a:p>
            <a:pPr algn="l"/>
            <a:r>
              <a:rPr lang="en-US" sz="4100" b="1" dirty="0">
                <a:solidFill>
                  <a:srgbClr val="000000"/>
                </a:solidFill>
                <a:latin typeface="Times New Roman" panose="02020603050405020304" pitchFamily="18" charset="0"/>
                <a:cs typeface="Times New Roman" panose="02020603050405020304" pitchFamily="18" charset="0"/>
              </a:rPr>
              <a:t>K-Nearest Neighbors</a:t>
            </a:r>
          </a:p>
        </p:txBody>
      </p:sp>
      <p:sp>
        <p:nvSpPr>
          <p:cNvPr id="3" name="Subtitle 2">
            <a:extLst>
              <a:ext uri="{FF2B5EF4-FFF2-40B4-BE49-F238E27FC236}">
                <a16:creationId xmlns:a16="http://schemas.microsoft.com/office/drawing/2014/main" id="{4F8D2434-29DC-D344-9DAA-413BE7CA20A1}"/>
              </a:ext>
            </a:extLst>
          </p:cNvPr>
          <p:cNvSpPr>
            <a:spLocks noGrp="1"/>
          </p:cNvSpPr>
          <p:nvPr>
            <p:ph type="subTitle" idx="1"/>
          </p:nvPr>
        </p:nvSpPr>
        <p:spPr>
          <a:xfrm>
            <a:off x="6590966" y="3428999"/>
            <a:ext cx="4805691" cy="838831"/>
          </a:xfrm>
        </p:spPr>
        <p:txBody>
          <a:bodyPr anchor="b">
            <a:normAutofit/>
          </a:bodyPr>
          <a:lstStyle/>
          <a:p>
            <a:pPr algn="l"/>
            <a:endParaRPr lang="en-US" sz="1800">
              <a:solidFill>
                <a:srgbClr val="000000"/>
              </a:solidFill>
            </a:endParaRPr>
          </a:p>
        </p:txBody>
      </p:sp>
      <p:sp>
        <p:nvSpPr>
          <p:cNvPr id="31"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Diagram&#10;&#10;Description automatically generated">
            <a:extLst>
              <a:ext uri="{FF2B5EF4-FFF2-40B4-BE49-F238E27FC236}">
                <a16:creationId xmlns:a16="http://schemas.microsoft.com/office/drawing/2014/main" id="{88671114-390C-4148-9E0F-874389AE42BA}"/>
              </a:ext>
            </a:extLst>
          </p:cNvPr>
          <p:cNvPicPr>
            <a:picLocks noChangeAspect="1"/>
          </p:cNvPicPr>
          <p:nvPr/>
        </p:nvPicPr>
        <p:blipFill>
          <a:blip r:embed="rId3"/>
          <a:stretch>
            <a:fillRect/>
          </a:stretch>
        </p:blipFill>
        <p:spPr>
          <a:xfrm>
            <a:off x="340469" y="1741714"/>
            <a:ext cx="4581045" cy="3913682"/>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67999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39C1-3D60-1846-AD3C-6B416D17CD38}"/>
              </a:ext>
            </a:extLst>
          </p:cNvPr>
          <p:cNvSpPr>
            <a:spLocks noGrp="1"/>
          </p:cNvSpPr>
          <p:nvPr>
            <p:ph type="title"/>
          </p:nvPr>
        </p:nvSpPr>
        <p:spPr>
          <a:xfrm>
            <a:off x="838200" y="365126"/>
            <a:ext cx="10515600" cy="483013"/>
          </a:xfrm>
        </p:spPr>
        <p:txBody>
          <a:bodyPr>
            <a:normAutofit fontScale="90000"/>
          </a:bodyPr>
          <a:lstStyle/>
          <a:p>
            <a:pPr lvl="0" eaLnBrk="0" fontAlgn="base" hangingPunct="0">
              <a:lnSpc>
                <a:spcPct val="150000"/>
              </a:lnSpc>
              <a:spcAft>
                <a:spcPct val="0"/>
              </a:spcAft>
            </a:pPr>
            <a:br>
              <a:rPr lang="en-US" altLang="en-US" b="1" dirty="0">
                <a:solidFill>
                  <a:srgbClr val="4A4A4A"/>
                </a:solidFill>
                <a:latin typeface="Open Sans"/>
              </a:rPr>
            </a:br>
            <a:br>
              <a:rPr lang="en-US" altLang="en-US" sz="2200" dirty="0">
                <a:solidFill>
                  <a:srgbClr val="4A4A4A"/>
                </a:solidFill>
                <a:latin typeface="Times New Roman" panose="02020603050405020304" pitchFamily="18" charset="0"/>
                <a:cs typeface="Times New Roman" panose="02020603050405020304" pitchFamily="18" charset="0"/>
              </a:rPr>
            </a:br>
            <a:r>
              <a:rPr lang="en-US" altLang="en-US" sz="2200" b="1" dirty="0">
                <a:latin typeface="Times New Roman" panose="02020603050405020304" pitchFamily="18" charset="0"/>
                <a:cs typeface="Times New Roman" panose="02020603050405020304" pitchFamily="18" charset="0"/>
              </a:rPr>
              <a:t>Step1: </a:t>
            </a:r>
            <a:r>
              <a:rPr lang="en-US" altLang="en-US" sz="2200" dirty="0">
                <a:latin typeface="Times New Roman" panose="02020603050405020304" pitchFamily="18" charset="0"/>
                <a:cs typeface="Times New Roman" panose="02020603050405020304" pitchFamily="18" charset="0"/>
              </a:rPr>
              <a:t>Calculate the Euclidean distance between the new point and the existing points</a:t>
            </a:r>
            <a:br>
              <a:rPr lang="en-US" altLang="en-US" sz="2200" dirty="0">
                <a:latin typeface="Times New Roman" panose="02020603050405020304" pitchFamily="18" charset="0"/>
                <a:cs typeface="Times New Roman" panose="02020603050405020304" pitchFamily="18" charset="0"/>
              </a:rPr>
            </a:br>
            <a:r>
              <a:rPr kumimoji="0" lang="en-US" altLang="en-US" sz="2200" i="0" u="none" strike="noStrike" cap="none" normalizeH="0" baseline="0" dirty="0">
                <a:ln>
                  <a:noFill/>
                </a:ln>
                <a:effectLst/>
                <a:latin typeface="Times New Roman" panose="02020603050405020304" pitchFamily="18" charset="0"/>
                <a:cs typeface="Times New Roman" panose="02020603050405020304" pitchFamily="18" charset="0"/>
              </a:rPr>
              <a:t>For example, Euclidean distance between point P1(1,1) and P2(5,4) is:</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4A4A4A"/>
                </a:solidFill>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75479A-1624-A04E-98D1-5E6E3CD26EE9}"/>
              </a:ext>
            </a:extLst>
          </p:cNvPr>
          <p:cNvSpPr>
            <a:spLocks noGrp="1"/>
          </p:cNvSpPr>
          <p:nvPr>
            <p:ph idx="1"/>
          </p:nvPr>
        </p:nvSpPr>
        <p:spPr/>
        <p:txBody>
          <a:bodyPr/>
          <a:lstStyle/>
          <a:p>
            <a:pPr lvl="2"/>
            <a:endParaRPr lang="en-US" dirty="0"/>
          </a:p>
        </p:txBody>
      </p:sp>
      <p:sp>
        <p:nvSpPr>
          <p:cNvPr id="4" name="Rectangle 1">
            <a:extLst>
              <a:ext uri="{FF2B5EF4-FFF2-40B4-BE49-F238E27FC236}">
                <a16:creationId xmlns:a16="http://schemas.microsoft.com/office/drawing/2014/main" id="{282BA0BF-D4D8-4D4C-8BBA-145032435E2A}"/>
              </a:ext>
            </a:extLst>
          </p:cNvPr>
          <p:cNvSpPr>
            <a:spLocks noChangeArrowheads="1"/>
          </p:cNvSpPr>
          <p:nvPr/>
        </p:nvSpPr>
        <p:spPr bwMode="auto">
          <a:xfrm>
            <a:off x="0" y="-3487802"/>
            <a:ext cx="184731" cy="74328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0" b="0" i="0" u="none" strike="noStrike" cap="none" normalizeH="0" baseline="0" dirty="0">
                <a:ln>
                  <a:noFill/>
                </a:ln>
                <a:solidFill>
                  <a:srgbClr val="4A4A4A"/>
                </a:solidFill>
                <a:effectLst/>
                <a:latin typeface="Open Sans"/>
              </a:rPr>
            </a:br>
            <a:endParaRPr kumimoji="0" lang="en-US" altLang="en-US" sz="24000" b="0" i="0" u="none" strike="noStrike" cap="none" normalizeH="0" baseline="0" dirty="0">
              <a:ln>
                <a:noFill/>
              </a:ln>
              <a:solidFill>
                <a:srgbClr val="4A4A4A"/>
              </a:solidFill>
              <a:effectLst/>
              <a:latin typeface="Open Sans"/>
            </a:endParaRPr>
          </a:p>
        </p:txBody>
      </p:sp>
      <p:pic>
        <p:nvPicPr>
          <p:cNvPr id="1026" name="Picture 2" descr="euclidean distance - KNN Algorithm - edureka">
            <a:extLst>
              <a:ext uri="{FF2B5EF4-FFF2-40B4-BE49-F238E27FC236}">
                <a16:creationId xmlns:a16="http://schemas.microsoft.com/office/drawing/2014/main" id="{163ABC3B-19B3-6F41-9D9F-C99352B10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807" y="1711980"/>
            <a:ext cx="4902200"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3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4942-583A-7C49-ADA5-1A1E1A7D3F6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2B08C8F-8E06-C349-9F42-2094F4ADE0A2}"/>
              </a:ext>
            </a:extLst>
          </p:cNvPr>
          <p:cNvPicPr>
            <a:picLocks noGrp="1" noChangeAspect="1"/>
          </p:cNvPicPr>
          <p:nvPr>
            <p:ph idx="1"/>
          </p:nvPr>
        </p:nvPicPr>
        <p:blipFill>
          <a:blip r:embed="rId2"/>
          <a:stretch>
            <a:fillRect/>
          </a:stretch>
        </p:blipFill>
        <p:spPr>
          <a:xfrm>
            <a:off x="432886" y="272359"/>
            <a:ext cx="11326227" cy="4103545"/>
          </a:xfrm>
          <a:prstGeom prst="rect">
            <a:avLst/>
          </a:prstGeom>
        </p:spPr>
      </p:pic>
    </p:spTree>
    <p:extLst>
      <p:ext uri="{BB962C8B-B14F-4D97-AF65-F5344CB8AC3E}">
        <p14:creationId xmlns:p14="http://schemas.microsoft.com/office/powerpoint/2010/main" val="55316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4BCF328-7EDD-554C-BBA0-5DF4C47B65C5}"/>
              </a:ext>
            </a:extLst>
          </p:cNvPr>
          <p:cNvSpPr>
            <a:spLocks noChangeArrowheads="1"/>
          </p:cNvSpPr>
          <p:nvPr/>
        </p:nvSpPr>
        <p:spPr bwMode="auto">
          <a:xfrm>
            <a:off x="0" y="-4672742"/>
            <a:ext cx="184731" cy="98026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3400" b="0" i="0" u="none" strike="noStrike" cap="none" normalizeH="0" baseline="0" dirty="0">
              <a:ln>
                <a:noFill/>
              </a:ln>
              <a:solidFill>
                <a:srgbClr val="4A4A4A"/>
              </a:solidFill>
              <a:effectLst/>
              <a:latin typeface="Open Sans"/>
            </a:endParaRPr>
          </a:p>
        </p:txBody>
      </p:sp>
      <p:pic>
        <p:nvPicPr>
          <p:cNvPr id="2050" name="Picture 2" descr="https://d1jnx9ba8s6j9r.cloudfront.net/blog/wp-content/uploads/2018/07/KNN-Algorithm-6-edureka.png">
            <a:extLst>
              <a:ext uri="{FF2B5EF4-FFF2-40B4-BE49-F238E27FC236}">
                <a16:creationId xmlns:a16="http://schemas.microsoft.com/office/drawing/2014/main" id="{13D01AA5-94D3-6C4A-8723-C9CDC1D58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 y="993363"/>
            <a:ext cx="11787051" cy="4564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1A1703-DF71-F44B-9028-69A367C81A83}"/>
              </a:ext>
            </a:extLst>
          </p:cNvPr>
          <p:cNvSpPr txBox="1"/>
          <p:nvPr/>
        </p:nvSpPr>
        <p:spPr>
          <a:xfrm>
            <a:off x="248194" y="274320"/>
            <a:ext cx="11273246" cy="984885"/>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Step 2: </a:t>
            </a:r>
            <a:r>
              <a:rPr lang="en-IN" sz="2000" dirty="0">
                <a:latin typeface="Times New Roman" panose="02020603050405020304" pitchFamily="18" charset="0"/>
                <a:cs typeface="Times New Roman" panose="02020603050405020304" pitchFamily="18" charset="0"/>
              </a:rPr>
              <a:t>Choose the value of K and select K </a:t>
            </a:r>
            <a:r>
              <a:rPr lang="en-IN" sz="2000" dirty="0" err="1">
                <a:latin typeface="Times New Roman" panose="02020603050405020304" pitchFamily="18" charset="0"/>
                <a:cs typeface="Times New Roman" panose="02020603050405020304" pitchFamily="18" charset="0"/>
              </a:rPr>
              <a:t>neighbors</a:t>
            </a:r>
            <a:r>
              <a:rPr lang="en-IN" sz="2000" dirty="0">
                <a:latin typeface="Times New Roman" panose="02020603050405020304" pitchFamily="18" charset="0"/>
                <a:cs typeface="Times New Roman" panose="02020603050405020304" pitchFamily="18" charset="0"/>
              </a:rPr>
              <a:t> closet to the new </a:t>
            </a:r>
            <a:r>
              <a:rPr lang="en-IN" sz="2000" dirty="0" err="1">
                <a:latin typeface="Times New Roman" panose="02020603050405020304" pitchFamily="18" charset="0"/>
                <a:cs typeface="Times New Roman" panose="02020603050405020304" pitchFamily="18" charset="0"/>
              </a:rPr>
              <a:t>point.In</a:t>
            </a:r>
            <a:r>
              <a:rPr lang="en-IN" sz="2000" dirty="0">
                <a:latin typeface="Times New Roman" panose="02020603050405020304" pitchFamily="18" charset="0"/>
                <a:cs typeface="Times New Roman" panose="02020603050405020304" pitchFamily="18" charset="0"/>
              </a:rPr>
              <a:t> this case, select the top 5   parameters having least Euclidean distance </a:t>
            </a:r>
          </a:p>
          <a:p>
            <a:endParaRPr lang="en-US" dirty="0"/>
          </a:p>
        </p:txBody>
      </p:sp>
    </p:spTree>
    <p:extLst>
      <p:ext uri="{BB962C8B-B14F-4D97-AF65-F5344CB8AC3E}">
        <p14:creationId xmlns:p14="http://schemas.microsoft.com/office/powerpoint/2010/main" val="130953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82729-E10D-954E-801F-45598A5E216E}"/>
              </a:ext>
            </a:extLst>
          </p:cNvPr>
          <p:cNvSpPr txBox="1"/>
          <p:nvPr/>
        </p:nvSpPr>
        <p:spPr>
          <a:xfrm>
            <a:off x="222069" y="92765"/>
            <a:ext cx="11453096" cy="1292662"/>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Step 3: </a:t>
            </a:r>
            <a:r>
              <a:rPr lang="en-IN" sz="2000" dirty="0">
                <a:latin typeface="Times New Roman" panose="02020603050405020304" pitchFamily="18" charset="0"/>
                <a:cs typeface="Times New Roman" panose="02020603050405020304" pitchFamily="18" charset="0"/>
              </a:rPr>
              <a:t>Count the votes of all the K </a:t>
            </a:r>
            <a:r>
              <a:rPr lang="en-IN" sz="2000" dirty="0" err="1">
                <a:latin typeface="Times New Roman" panose="02020603050405020304" pitchFamily="18" charset="0"/>
                <a:cs typeface="Times New Roman" panose="02020603050405020304" pitchFamily="18" charset="0"/>
              </a:rPr>
              <a:t>neighbors</a:t>
            </a:r>
            <a:r>
              <a:rPr lang="en-IN" sz="2000" dirty="0">
                <a:latin typeface="Times New Roman" panose="02020603050405020304" pitchFamily="18" charset="0"/>
                <a:cs typeface="Times New Roman" panose="02020603050405020304" pitchFamily="18" charset="0"/>
              </a:rPr>
              <a:t> / Predicting </a:t>
            </a:r>
            <a:r>
              <a:rPr lang="en-IN" sz="2000" dirty="0" err="1">
                <a:latin typeface="Times New Roman" panose="02020603050405020304" pitchFamily="18" charset="0"/>
                <a:cs typeface="Times New Roman" panose="02020603050405020304" pitchFamily="18" charset="0"/>
              </a:rPr>
              <a:t>Values.Since</a:t>
            </a:r>
            <a:r>
              <a:rPr lang="en-IN" sz="2000" dirty="0">
                <a:latin typeface="Times New Roman" panose="02020603050405020304" pitchFamily="18" charset="0"/>
                <a:cs typeface="Times New Roman" panose="02020603050405020304" pitchFamily="18" charset="0"/>
              </a:rPr>
              <a:t> for K = 5, we have 4 T-shirts of size M, therefore according to the </a:t>
            </a:r>
            <a:r>
              <a:rPr lang="en-IN" sz="2000" dirty="0" err="1">
                <a:latin typeface="Times New Roman" panose="02020603050405020304" pitchFamily="18" charset="0"/>
                <a:cs typeface="Times New Roman" panose="02020603050405020304" pitchFamily="18" charset="0"/>
              </a:rPr>
              <a:t>kNN</a:t>
            </a:r>
            <a:r>
              <a:rPr lang="en-IN" sz="2000" dirty="0">
                <a:latin typeface="Times New Roman" panose="02020603050405020304" pitchFamily="18" charset="0"/>
                <a:cs typeface="Times New Roman" panose="02020603050405020304" pitchFamily="18" charset="0"/>
              </a:rPr>
              <a:t> Algorithm, Anna of height 161 cm and weight, 61kg will fit into a T-shirt of size M.</a:t>
            </a:r>
          </a:p>
          <a:p>
            <a:endParaRPr lang="en-US" dirty="0"/>
          </a:p>
        </p:txBody>
      </p:sp>
      <p:pic>
        <p:nvPicPr>
          <p:cNvPr id="3" name="Picture 2">
            <a:extLst>
              <a:ext uri="{FF2B5EF4-FFF2-40B4-BE49-F238E27FC236}">
                <a16:creationId xmlns:a16="http://schemas.microsoft.com/office/drawing/2014/main" id="{15E53D04-62DC-5141-A5E3-C4F5E2EF3A0F}"/>
              </a:ext>
            </a:extLst>
          </p:cNvPr>
          <p:cNvPicPr>
            <a:picLocks noChangeAspect="1"/>
          </p:cNvPicPr>
          <p:nvPr/>
        </p:nvPicPr>
        <p:blipFill>
          <a:blip r:embed="rId2"/>
          <a:stretch>
            <a:fillRect/>
          </a:stretch>
        </p:blipFill>
        <p:spPr>
          <a:xfrm>
            <a:off x="222069" y="1333830"/>
            <a:ext cx="11969931" cy="4126353"/>
          </a:xfrm>
          <a:prstGeom prst="rect">
            <a:avLst/>
          </a:prstGeom>
        </p:spPr>
      </p:pic>
    </p:spTree>
    <p:extLst>
      <p:ext uri="{BB962C8B-B14F-4D97-AF65-F5344CB8AC3E}">
        <p14:creationId xmlns:p14="http://schemas.microsoft.com/office/powerpoint/2010/main" val="63881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57A7AC-BCD4-4CB8-9573-4D3151F9DE27}"/>
              </a:ext>
            </a:extLst>
          </p:cNvPr>
          <p:cNvSpPr txBox="1"/>
          <p:nvPr/>
        </p:nvSpPr>
        <p:spPr>
          <a:xfrm>
            <a:off x="357809" y="225286"/>
            <a:ext cx="10363200" cy="5115311"/>
          </a:xfrm>
          <a:prstGeom prst="rect">
            <a:avLst/>
          </a:prstGeom>
          <a:noFill/>
        </p:spPr>
        <p:txBody>
          <a:bodyPr wrap="square">
            <a:spAutoFit/>
          </a:bodyPr>
          <a:lstStyle/>
          <a:p>
            <a:pPr algn="l"/>
            <a:r>
              <a:rPr lang="en-US" sz="2000" b="1" i="0" dirty="0">
                <a:solidFill>
                  <a:srgbClr val="FF0000"/>
                </a:solidFill>
                <a:effectLst/>
                <a:latin typeface="Times New Roman" panose="02020603050405020304" pitchFamily="18" charset="0"/>
                <a:cs typeface="Times New Roman" panose="02020603050405020304" pitchFamily="18" charset="0"/>
              </a:rPr>
              <a:t>Pros</a:t>
            </a:r>
            <a:r>
              <a:rPr lang="en-US" sz="2000" b="0" i="0" dirty="0">
                <a:solidFill>
                  <a:srgbClr val="FF0000"/>
                </a:solidFill>
                <a:effectLst/>
                <a:latin typeface="Times New Roman" panose="02020603050405020304" pitchFamily="18" charset="0"/>
                <a:cs typeface="Times New Roman" panose="02020603050405020304" pitchFamily="18" charset="0"/>
              </a:rPr>
              <a:t>:</a:t>
            </a:r>
          </a:p>
          <a:p>
            <a:pPr algn="l"/>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No assumptions about data</a:t>
            </a: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Simple algorithm — easy to understand</a:t>
            </a: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Can be used for classification and regression</a:t>
            </a:r>
          </a:p>
          <a:p>
            <a:pPr algn="l">
              <a:buFont typeface="Arial" panose="020B0604020202020204" pitchFamily="34" charset="0"/>
              <a:buChar char="•"/>
            </a:pPr>
            <a:endParaRPr lang="en-US" sz="2000" dirty="0">
              <a:solidFill>
                <a:srgbClr val="292929"/>
              </a:solidFill>
              <a:latin typeface="Times New Roman" panose="02020603050405020304" pitchFamily="18" charset="0"/>
              <a:cs typeface="Times New Roman" panose="02020603050405020304" pitchFamily="18" charset="0"/>
            </a:endParaRPr>
          </a:p>
          <a:p>
            <a:pPr algn="l"/>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r>
              <a:rPr lang="en-US" sz="2000" b="1" i="0" dirty="0">
                <a:solidFill>
                  <a:srgbClr val="FF0000"/>
                </a:solidFill>
                <a:effectLst/>
                <a:latin typeface="Times New Roman" panose="02020603050405020304" pitchFamily="18" charset="0"/>
                <a:cs typeface="Times New Roman" panose="02020603050405020304" pitchFamily="18" charset="0"/>
              </a:rPr>
              <a:t>Cons</a:t>
            </a:r>
            <a:r>
              <a:rPr lang="en-US" sz="2000" b="0" i="0" dirty="0">
                <a:solidFill>
                  <a:srgbClr val="FF0000"/>
                </a:solidFill>
                <a:effectLst/>
                <a:latin typeface="Times New Roman" panose="02020603050405020304" pitchFamily="18" charset="0"/>
                <a:cs typeface="Times New Roman" panose="02020603050405020304" pitchFamily="18" charset="0"/>
              </a:rPr>
              <a:t>:</a:t>
            </a:r>
          </a:p>
          <a:p>
            <a:pPr algn="l"/>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High memory requirement — All of the training data must be present in memory in order to calculate the closest K neighbors</a:t>
            </a: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Sensitive to irrelevant features</a:t>
            </a:r>
          </a:p>
          <a:p>
            <a:pPr algn="l">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Sensitive to the scale of the data since we’re computing the distance to the closest K points</a:t>
            </a:r>
          </a:p>
        </p:txBody>
      </p:sp>
    </p:spTree>
    <p:extLst>
      <p:ext uri="{BB962C8B-B14F-4D97-AF65-F5344CB8AC3E}">
        <p14:creationId xmlns:p14="http://schemas.microsoft.com/office/powerpoint/2010/main" val="2174859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BE54-83E9-2A48-BB9A-A9F780DCF83F}"/>
              </a:ext>
            </a:extLst>
          </p:cNvPr>
          <p:cNvSpPr>
            <a:spLocks noGrp="1"/>
          </p:cNvSpPr>
          <p:nvPr>
            <p:ph type="title"/>
          </p:nvPr>
        </p:nvSpPr>
        <p:spPr>
          <a:xfrm>
            <a:off x="513522" y="145773"/>
            <a:ext cx="10515600" cy="940905"/>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About:</a:t>
            </a:r>
          </a:p>
        </p:txBody>
      </p:sp>
      <p:sp>
        <p:nvSpPr>
          <p:cNvPr id="3" name="Content Placeholder 2">
            <a:extLst>
              <a:ext uri="{FF2B5EF4-FFF2-40B4-BE49-F238E27FC236}">
                <a16:creationId xmlns:a16="http://schemas.microsoft.com/office/drawing/2014/main" id="{900B2BF3-1B24-4041-BE89-C18D4744C55A}"/>
              </a:ext>
            </a:extLst>
          </p:cNvPr>
          <p:cNvSpPr>
            <a:spLocks noGrp="1"/>
          </p:cNvSpPr>
          <p:nvPr>
            <p:ph idx="1"/>
          </p:nvPr>
        </p:nvSpPr>
        <p:spPr>
          <a:xfrm>
            <a:off x="622852" y="901148"/>
            <a:ext cx="10515600" cy="4028661"/>
          </a:xfrm>
        </p:spPr>
        <p:txBody>
          <a:bodyPr>
            <a:normAutofit fontScale="92500" lnSpcReduction="20000"/>
          </a:bodyPr>
          <a:lstStyle/>
          <a:p>
            <a:pPr algn="just">
              <a:lnSpc>
                <a:spcPct val="150000"/>
              </a:lnSpc>
            </a:pPr>
            <a:r>
              <a:rPr lang="en-IN" sz="2000" dirty="0">
                <a:latin typeface="Times New Roman" panose="02020603050405020304" pitchFamily="18" charset="0"/>
                <a:cs typeface="Times New Roman" panose="02020603050405020304" pitchFamily="18" charset="0"/>
              </a:rPr>
              <a:t>The name of the algorithm, originates from the philosophy of </a:t>
            </a:r>
            <a:r>
              <a:rPr lang="en-IN" sz="2000" dirty="0" err="1">
                <a:latin typeface="Times New Roman" panose="02020603050405020304" pitchFamily="18" charset="0"/>
                <a:cs typeface="Times New Roman" panose="02020603050405020304" pitchFamily="18" charset="0"/>
              </a:rPr>
              <a:t>kNN</a:t>
            </a:r>
            <a:r>
              <a:rPr lang="en-IN" sz="2000" dirty="0">
                <a:latin typeface="Times New Roman" panose="02020603050405020304" pitchFamily="18" charset="0"/>
                <a:cs typeface="Times New Roman" panose="02020603050405020304" pitchFamily="18" charset="0"/>
              </a:rPr>
              <a:t> – i.e., people having similar mindset tend to stay close to each other.</a:t>
            </a:r>
          </a:p>
          <a:p>
            <a:pPr algn="just">
              <a:lnSpc>
                <a:spcPct val="150000"/>
              </a:lnSpc>
            </a:pPr>
            <a:r>
              <a:rPr lang="en-IN" sz="2000" dirty="0">
                <a:latin typeface="Times New Roman" panose="02020603050405020304" pitchFamily="18" charset="0"/>
                <a:cs typeface="Times New Roman" panose="02020603050405020304" pitchFamily="18" charset="0"/>
              </a:rPr>
              <a:t>In the same way, as a part of </a:t>
            </a:r>
            <a:r>
              <a:rPr lang="en-IN" sz="2000" dirty="0" err="1">
                <a:latin typeface="Times New Roman" panose="02020603050405020304" pitchFamily="18" charset="0"/>
                <a:cs typeface="Times New Roman" panose="02020603050405020304" pitchFamily="18" charset="0"/>
              </a:rPr>
              <a:t>knn</a:t>
            </a:r>
            <a:r>
              <a:rPr lang="en-IN" sz="2000" dirty="0">
                <a:latin typeface="Times New Roman" panose="02020603050405020304" pitchFamily="18" charset="0"/>
                <a:cs typeface="Times New Roman" panose="02020603050405020304" pitchFamily="18" charset="0"/>
              </a:rPr>
              <a:t> algorithm, the unknown and unlabelled data which comes for a prediction problem is judged on the basis of training data set of elements which are similar to the unknown elements.</a:t>
            </a:r>
          </a:p>
          <a:p>
            <a:pPr algn="just">
              <a:lnSpc>
                <a:spcPct val="150000"/>
              </a:lnSpc>
            </a:pPr>
            <a:r>
              <a:rPr lang="en-IN" sz="2000" dirty="0">
                <a:latin typeface="Times New Roman" panose="02020603050405020304" pitchFamily="18" charset="0"/>
                <a:cs typeface="Times New Roman" panose="02020603050405020304" pitchFamily="18" charset="0"/>
              </a:rPr>
              <a:t>k in </a:t>
            </a:r>
            <a:r>
              <a:rPr lang="en-IN" sz="2000" dirty="0" err="1">
                <a:latin typeface="Times New Roman" panose="02020603050405020304" pitchFamily="18" charset="0"/>
                <a:cs typeface="Times New Roman" panose="02020603050405020304" pitchFamily="18" charset="0"/>
              </a:rPr>
              <a:t>kNN</a:t>
            </a:r>
            <a:r>
              <a:rPr lang="en-IN" sz="2000" dirty="0">
                <a:latin typeface="Times New Roman" panose="02020603050405020304" pitchFamily="18" charset="0"/>
                <a:cs typeface="Times New Roman" panose="02020603050405020304" pitchFamily="18" charset="0"/>
              </a:rPr>
              <a:t> algorithm represents the number of nearest </a:t>
            </a:r>
            <a:r>
              <a:rPr lang="en-IN" sz="2000" dirty="0" err="1">
                <a:latin typeface="Times New Roman" panose="02020603050405020304" pitchFamily="18" charset="0"/>
                <a:cs typeface="Times New Roman" panose="02020603050405020304" pitchFamily="18" charset="0"/>
              </a:rPr>
              <a:t>neighbor</a:t>
            </a:r>
            <a:r>
              <a:rPr lang="en-IN" sz="2000" dirty="0">
                <a:latin typeface="Times New Roman" panose="02020603050405020304" pitchFamily="18" charset="0"/>
                <a:cs typeface="Times New Roman" panose="02020603050405020304" pitchFamily="18" charset="0"/>
              </a:rPr>
              <a:t> points which are voting for the new test data’s class.</a:t>
            </a:r>
          </a:p>
          <a:p>
            <a:pPr algn="just">
              <a:lnSpc>
                <a:spcPct val="150000"/>
              </a:lnSpc>
            </a:pPr>
            <a:r>
              <a:rPr lang="en-US" sz="2000" dirty="0">
                <a:latin typeface="Times New Roman" panose="02020603050405020304" pitchFamily="18" charset="0"/>
                <a:cs typeface="Times New Roman" panose="02020603050405020304" pitchFamily="18" charset="0"/>
              </a:rPr>
              <a:t>k-NN is a type of instance-based learning, or lazy learning, where the function is only approximated locally and all computation is deferred until classification.</a:t>
            </a:r>
            <a:endParaRPr lang="en-IN" sz="20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dirty="0"/>
          </a:p>
          <a:p>
            <a:endParaRPr lang="en-US" dirty="0"/>
          </a:p>
        </p:txBody>
      </p:sp>
    </p:spTree>
    <p:extLst>
      <p:ext uri="{BB962C8B-B14F-4D97-AF65-F5344CB8AC3E}">
        <p14:creationId xmlns:p14="http://schemas.microsoft.com/office/powerpoint/2010/main" val="73150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F497-197F-4267-9ECF-DE181FE04A69}"/>
              </a:ext>
            </a:extLst>
          </p:cNvPr>
          <p:cNvSpPr>
            <a:spLocks noGrp="1"/>
          </p:cNvSpPr>
          <p:nvPr>
            <p:ph type="title"/>
          </p:nvPr>
        </p:nvSpPr>
        <p:spPr>
          <a:xfrm>
            <a:off x="662609" y="172279"/>
            <a:ext cx="10691190" cy="569844"/>
          </a:xfrm>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Cont..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0C09C2-564F-499F-AEA5-68ACB7026E7A}"/>
              </a:ext>
            </a:extLst>
          </p:cNvPr>
          <p:cNvSpPr>
            <a:spLocks noGrp="1"/>
          </p:cNvSpPr>
          <p:nvPr>
            <p:ph idx="1"/>
          </p:nvPr>
        </p:nvSpPr>
        <p:spPr>
          <a:xfrm>
            <a:off x="662609" y="742124"/>
            <a:ext cx="11290853" cy="4280450"/>
          </a:xfrm>
        </p:spPr>
        <p:txBody>
          <a:bodyPr>
            <a:normAutofit fontScale="92500"/>
          </a:bodyPr>
          <a:lstStyle/>
          <a:p>
            <a:pPr>
              <a:lnSpc>
                <a:spcPct val="150000"/>
              </a:lnSpc>
            </a:pPr>
            <a:r>
              <a:rPr lang="en-US" sz="2200" dirty="0">
                <a:latin typeface="Times New Roman" panose="02020603050405020304" pitchFamily="18" charset="0"/>
                <a:cs typeface="Times New Roman" panose="02020603050405020304" pitchFamily="18" charset="0"/>
              </a:rPr>
              <a:t>As it calculates the distance of a new data point to all other training data points. </a:t>
            </a:r>
          </a:p>
          <a:p>
            <a:pPr>
              <a:lnSpc>
                <a:spcPct val="150000"/>
              </a:lnSpc>
            </a:pPr>
            <a:r>
              <a:rPr lang="en-US" sz="2200" dirty="0">
                <a:latin typeface="Times New Roman" panose="02020603050405020304" pitchFamily="18" charset="0"/>
                <a:cs typeface="Times New Roman" panose="02020603050405020304" pitchFamily="18" charset="0"/>
              </a:rPr>
              <a:t>Euclidean is a good distance measure to use if the input variables are similar in type </a:t>
            </a:r>
          </a:p>
          <a:p>
            <a:pPr marL="0" indent="0">
              <a:lnSpc>
                <a:spcPct val="150000"/>
              </a:lnSpc>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(e.g. all measured widths and heights). </a:t>
            </a:r>
            <a:endParaRPr lang="en-US" sz="2200" dirty="0">
              <a:latin typeface="Times New Roman" panose="02020603050405020304" pitchFamily="18" charset="0"/>
              <a:cs typeface="Times New Roman" panose="02020603050405020304" pitchFamily="18" charset="0"/>
            </a:endParaRPr>
          </a:p>
          <a:p>
            <a:pPr>
              <a:lnSpc>
                <a:spcPct val="150000"/>
              </a:lnSpc>
            </a:pPr>
            <a:r>
              <a:rPr lang="en-US" sz="2200" dirty="0">
                <a:latin typeface="Times New Roman" panose="02020603050405020304" pitchFamily="18" charset="0"/>
                <a:cs typeface="Times New Roman" panose="02020603050405020304" pitchFamily="18" charset="0"/>
              </a:rPr>
              <a:t>Manhattan distance is a good measure to use if the input variables are not similar in type </a:t>
            </a:r>
          </a:p>
          <a:p>
            <a:pPr marL="0" indent="0">
              <a:lnSpc>
                <a:spcPct val="150000"/>
              </a:lnSpc>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(such as age, gender, height, etc.,)</a:t>
            </a:r>
          </a:p>
          <a:p>
            <a:pPr>
              <a:lnSpc>
                <a:spcPct val="150000"/>
              </a:lnSpc>
            </a:pPr>
            <a:r>
              <a:rPr lang="en-US" sz="2200" dirty="0">
                <a:latin typeface="Times New Roman" panose="02020603050405020304" pitchFamily="18" charset="0"/>
                <a:cs typeface="Times New Roman" panose="02020603050405020304" pitchFamily="18" charset="0"/>
              </a:rPr>
              <a:t>Hamming distance measures the minimum number of substitutions required to change one string into the other, or the minimum number of errors that could have transformed one string into the other.</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018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3F1-7C43-43FE-81CB-FAEF03D09855}"/>
              </a:ext>
            </a:extLst>
          </p:cNvPr>
          <p:cNvSpPr>
            <a:spLocks noGrp="1"/>
          </p:cNvSpPr>
          <p:nvPr>
            <p:ph type="title"/>
          </p:nvPr>
        </p:nvSpPr>
        <p:spPr/>
        <p:txBody>
          <a:bodyPr/>
          <a:lstStyle/>
          <a:p>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Cont..</a:t>
            </a:r>
            <a:endParaRPr lang="en-IN" dirty="0"/>
          </a:p>
        </p:txBody>
      </p:sp>
      <p:sp>
        <p:nvSpPr>
          <p:cNvPr id="3" name="Content Placeholder 2">
            <a:extLst>
              <a:ext uri="{FF2B5EF4-FFF2-40B4-BE49-F238E27FC236}">
                <a16:creationId xmlns:a16="http://schemas.microsoft.com/office/drawing/2014/main" id="{4BEFB96E-1DA6-4F19-80CA-EE7E586BF096}"/>
              </a:ext>
            </a:extLst>
          </p:cNvPr>
          <p:cNvSpPr>
            <a:spLocks noGrp="1"/>
          </p:cNvSpPr>
          <p:nvPr>
            <p:ph idx="1"/>
          </p:nvPr>
        </p:nvSpPr>
        <p:spPr>
          <a:xfrm>
            <a:off x="838200" y="1512197"/>
            <a:ext cx="10611678" cy="4692720"/>
          </a:xfrm>
        </p:spPr>
        <p:txBody>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Minkowski</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distance is a metric in a normed vector space which can be considered as a generalization of both the Euclidean distance and the Manhattan distance.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Rescale Data: KNN performs much better if all of the data has the same scale.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Normalizing your data to the range [0, 1] is a good idea.</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IN" dirty="0"/>
          </a:p>
        </p:txBody>
      </p:sp>
    </p:spTree>
    <p:extLst>
      <p:ext uri="{BB962C8B-B14F-4D97-AF65-F5344CB8AC3E}">
        <p14:creationId xmlns:p14="http://schemas.microsoft.com/office/powerpoint/2010/main" val="2623800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931536-44BB-40B5-8C16-01A7E3183FED}"/>
              </a:ext>
            </a:extLst>
          </p:cNvPr>
          <p:cNvPicPr>
            <a:picLocks noGrp="1" noChangeAspect="1"/>
          </p:cNvPicPr>
          <p:nvPr>
            <p:ph idx="1"/>
          </p:nvPr>
        </p:nvPicPr>
        <p:blipFill>
          <a:blip r:embed="rId2"/>
          <a:stretch>
            <a:fillRect/>
          </a:stretch>
        </p:blipFill>
        <p:spPr>
          <a:xfrm>
            <a:off x="2044315" y="643466"/>
            <a:ext cx="7338224" cy="5045029"/>
          </a:xfrm>
          <a:prstGeom prst="rect">
            <a:avLst/>
          </a:prstGeom>
        </p:spPr>
      </p:pic>
    </p:spTree>
    <p:extLst>
      <p:ext uri="{BB962C8B-B14F-4D97-AF65-F5344CB8AC3E}">
        <p14:creationId xmlns:p14="http://schemas.microsoft.com/office/powerpoint/2010/main" val="1782525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0B3C-29CF-475B-8EB1-F9870591EE03}"/>
              </a:ext>
            </a:extLst>
          </p:cNvPr>
          <p:cNvSpPr>
            <a:spLocks noGrp="1"/>
          </p:cNvSpPr>
          <p:nvPr>
            <p:ph type="title"/>
          </p:nvPr>
        </p:nvSpPr>
        <p:spPr>
          <a:xfrm>
            <a:off x="732183" y="185532"/>
            <a:ext cx="9952383" cy="622852"/>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Steps :</a:t>
            </a:r>
          </a:p>
        </p:txBody>
      </p:sp>
      <p:sp>
        <p:nvSpPr>
          <p:cNvPr id="3" name="Content Placeholder 2">
            <a:extLst>
              <a:ext uri="{FF2B5EF4-FFF2-40B4-BE49-F238E27FC236}">
                <a16:creationId xmlns:a16="http://schemas.microsoft.com/office/drawing/2014/main" id="{7F3610DD-2F32-4F19-8605-048595E442EB}"/>
              </a:ext>
            </a:extLst>
          </p:cNvPr>
          <p:cNvSpPr>
            <a:spLocks noGrp="1"/>
          </p:cNvSpPr>
          <p:nvPr>
            <p:ph idx="1"/>
          </p:nvPr>
        </p:nvSpPr>
        <p:spPr>
          <a:xfrm>
            <a:off x="838200" y="715620"/>
            <a:ext cx="10515600" cy="4518990"/>
          </a:xfrm>
        </p:spPr>
        <p:txBody>
          <a:bodyPr>
            <a:normAutofit/>
          </a:bodyPr>
          <a:lstStyle/>
          <a:p>
            <a:pPr lvl="0" algn="just">
              <a:lnSpc>
                <a:spcPct val="100000"/>
              </a:lnSpc>
            </a:pPr>
            <a:r>
              <a:rPr lang="en-IN" sz="2000" dirty="0">
                <a:latin typeface="Times New Roman" panose="02020603050405020304" pitchFamily="18" charset="0"/>
                <a:cs typeface="Times New Roman" panose="02020603050405020304" pitchFamily="18" charset="0"/>
              </a:rPr>
              <a:t>Load the data</a:t>
            </a:r>
          </a:p>
          <a:p>
            <a:pPr lvl="0" algn="just">
              <a:lnSpc>
                <a:spcPct val="100000"/>
              </a:lnSpc>
            </a:pPr>
            <a:r>
              <a:rPr lang="en-IN" sz="2000" dirty="0">
                <a:latin typeface="Times New Roman" panose="02020603050405020304" pitchFamily="18" charset="0"/>
                <a:cs typeface="Times New Roman" panose="02020603050405020304" pitchFamily="18" charset="0"/>
              </a:rPr>
              <a:t>Initialize K to your chosen number of </a:t>
            </a:r>
            <a:r>
              <a:rPr lang="en-IN" sz="2000" dirty="0" err="1">
                <a:latin typeface="Times New Roman" panose="02020603050405020304" pitchFamily="18" charset="0"/>
                <a:cs typeface="Times New Roman" panose="02020603050405020304" pitchFamily="18" charset="0"/>
              </a:rPr>
              <a:t>neighbors</a:t>
            </a:r>
            <a:endParaRPr lang="en-IN" sz="2000" dirty="0">
              <a:latin typeface="Times New Roman" panose="02020603050405020304" pitchFamily="18" charset="0"/>
              <a:cs typeface="Times New Roman" panose="02020603050405020304" pitchFamily="18" charset="0"/>
            </a:endParaRPr>
          </a:p>
          <a:p>
            <a:pPr lvl="0" algn="just">
              <a:lnSpc>
                <a:spcPct val="100000"/>
              </a:lnSpc>
            </a:pPr>
            <a:r>
              <a:rPr lang="en-IN" sz="2000" dirty="0">
                <a:latin typeface="Times New Roman" panose="02020603050405020304" pitchFamily="18" charset="0"/>
                <a:cs typeface="Times New Roman" panose="02020603050405020304" pitchFamily="18" charset="0"/>
              </a:rPr>
              <a:t>For each example in the data</a:t>
            </a:r>
          </a:p>
          <a:p>
            <a:pPr marL="0" lvl="0" indent="0" algn="just">
              <a:lnSpc>
                <a:spcPct val="100000"/>
              </a:lnSpc>
              <a:buNone/>
            </a:pPr>
            <a:r>
              <a:rPr lang="en-IN" sz="2000" dirty="0">
                <a:latin typeface="Times New Roman" panose="02020603050405020304" pitchFamily="18" charset="0"/>
                <a:cs typeface="Times New Roman" panose="02020603050405020304" pitchFamily="18" charset="0"/>
              </a:rPr>
              <a:t>     -&gt;Calculate the distance between the query example and the current example from the data.</a:t>
            </a:r>
          </a:p>
          <a:p>
            <a:pPr marL="0" lvl="0" indent="0" algn="just">
              <a:lnSpc>
                <a:spcPct val="100000"/>
              </a:lnSpc>
              <a:buNone/>
            </a:pPr>
            <a:r>
              <a:rPr lang="en-IN" sz="2000" dirty="0">
                <a:latin typeface="Times New Roman" panose="02020603050405020304" pitchFamily="18" charset="0"/>
                <a:cs typeface="Times New Roman" panose="02020603050405020304" pitchFamily="18" charset="0"/>
              </a:rPr>
              <a:t>     -&gt;</a:t>
            </a:r>
            <a:r>
              <a:rPr lang="en-US" sz="2000" dirty="0">
                <a:latin typeface="Times New Roman" panose="02020603050405020304" pitchFamily="18" charset="0"/>
                <a:cs typeface="Times New Roman" panose="02020603050405020304" pitchFamily="18" charset="0"/>
              </a:rPr>
              <a:t>Add the distance and the index of the example to an ordered collection</a:t>
            </a:r>
          </a:p>
          <a:p>
            <a:pPr lvl="0" algn="just">
              <a:lnSpc>
                <a:spcPct val="100000"/>
              </a:lnSpc>
            </a:pPr>
            <a:r>
              <a:rPr lang="en-US" sz="2000" dirty="0">
                <a:latin typeface="Times New Roman" panose="02020603050405020304" pitchFamily="18" charset="0"/>
                <a:cs typeface="Times New Roman" panose="02020603050405020304" pitchFamily="18" charset="0"/>
              </a:rPr>
              <a:t>Sort the ordered collection of distances and indices from smallest to largest (in ascending order) by the distances.</a:t>
            </a:r>
          </a:p>
          <a:p>
            <a:pPr lvl="0" algn="just">
              <a:lnSpc>
                <a:spcPct val="100000"/>
              </a:lnSpc>
            </a:pPr>
            <a:r>
              <a:rPr lang="en-US" sz="2000" dirty="0">
                <a:latin typeface="Times New Roman" panose="02020603050405020304" pitchFamily="18" charset="0"/>
                <a:cs typeface="Times New Roman" panose="02020603050405020304" pitchFamily="18" charset="0"/>
              </a:rPr>
              <a:t> Pick the first K entries from the sorted collection.</a:t>
            </a:r>
          </a:p>
          <a:p>
            <a:pPr lvl="0" algn="just">
              <a:lnSpc>
                <a:spcPct val="100000"/>
              </a:lnSpc>
            </a:pPr>
            <a:r>
              <a:rPr lang="en-US" sz="2000" dirty="0">
                <a:latin typeface="Times New Roman" panose="02020603050405020304" pitchFamily="18" charset="0"/>
                <a:cs typeface="Times New Roman" panose="02020603050405020304" pitchFamily="18" charset="0"/>
              </a:rPr>
              <a:t>Get the labels of the selected K entries, then return mode of the labels</a:t>
            </a:r>
          </a:p>
          <a:p>
            <a:pPr lvl="0" algn="just">
              <a:lnSpc>
                <a:spcPct val="100000"/>
              </a:lnSpc>
            </a:pPr>
            <a:r>
              <a:rPr lang="en-US" sz="2000" dirty="0">
                <a:latin typeface="Times New Roman" panose="02020603050405020304" pitchFamily="18" charset="0"/>
                <a:cs typeface="Times New Roman" panose="02020603050405020304" pitchFamily="18" charset="0"/>
              </a:rPr>
              <a:t>setting K-Nearest Neighbor algorithm forms a majority vote between the K most similar instances to a given unseen observation.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22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CCD6-0DF6-1A4F-88BC-85770D13E90A}"/>
              </a:ext>
            </a:extLst>
          </p:cNvPr>
          <p:cNvSpPr>
            <a:spLocks noGrp="1"/>
          </p:cNvSpPr>
          <p:nvPr>
            <p:ph type="title"/>
          </p:nvPr>
        </p:nvSpPr>
        <p:spPr>
          <a:xfrm>
            <a:off x="838200" y="365125"/>
            <a:ext cx="10515600" cy="5811838"/>
          </a:xfrm>
        </p:spPr>
        <p:txBody>
          <a:bodyPr/>
          <a:lstStyle/>
          <a:p>
            <a:pPr algn="ctr"/>
            <a:r>
              <a:rPr lang="en-IN" b="1" dirty="0" err="1"/>
              <a:t>kNN</a:t>
            </a:r>
            <a:r>
              <a:rPr lang="en-IN" b="1" dirty="0"/>
              <a:t> Algorithm Manual Implementation</a:t>
            </a:r>
            <a:endParaRPr lang="en-US" dirty="0"/>
          </a:p>
        </p:txBody>
      </p:sp>
      <p:sp>
        <p:nvSpPr>
          <p:cNvPr id="3" name="Content Placeholder 2">
            <a:extLst>
              <a:ext uri="{FF2B5EF4-FFF2-40B4-BE49-F238E27FC236}">
                <a16:creationId xmlns:a16="http://schemas.microsoft.com/office/drawing/2014/main" id="{F6888E46-93F0-1145-A830-EB561E78D086}"/>
              </a:ext>
            </a:extLst>
          </p:cNvPr>
          <p:cNvSpPr>
            <a:spLocks noGrp="1"/>
          </p:cNvSpPr>
          <p:nvPr>
            <p:ph idx="1"/>
          </p:nvPr>
        </p:nvSpPr>
        <p:spPr>
          <a:xfrm>
            <a:off x="1192696" y="1669774"/>
            <a:ext cx="10161104" cy="4533693"/>
          </a:xfrm>
        </p:spPr>
        <p:txBody>
          <a:bodyPr/>
          <a:lstStyle/>
          <a:p>
            <a:pPr marL="0" indent="0">
              <a:buNone/>
            </a:pPr>
            <a:endParaRPr lang="en-US" dirty="0"/>
          </a:p>
        </p:txBody>
      </p:sp>
    </p:spTree>
    <p:extLst>
      <p:ext uri="{BB962C8B-B14F-4D97-AF65-F5344CB8AC3E}">
        <p14:creationId xmlns:p14="http://schemas.microsoft.com/office/powerpoint/2010/main" val="1144112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0525-39D8-D440-9C20-04313EA3EAF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51D8938-C071-0347-B218-8CABDE2D3C2C}"/>
              </a:ext>
            </a:extLst>
          </p:cNvPr>
          <p:cNvPicPr>
            <a:picLocks noGrp="1" noChangeAspect="1"/>
          </p:cNvPicPr>
          <p:nvPr>
            <p:ph idx="1"/>
          </p:nvPr>
        </p:nvPicPr>
        <p:blipFill>
          <a:blip r:embed="rId2"/>
          <a:stretch>
            <a:fillRect/>
          </a:stretch>
        </p:blipFill>
        <p:spPr>
          <a:xfrm>
            <a:off x="475873" y="454742"/>
            <a:ext cx="11240253" cy="4341328"/>
          </a:xfrm>
          <a:prstGeom prst="rect">
            <a:avLst/>
          </a:prstGeom>
        </p:spPr>
      </p:pic>
    </p:spTree>
    <p:extLst>
      <p:ext uri="{BB962C8B-B14F-4D97-AF65-F5344CB8AC3E}">
        <p14:creationId xmlns:p14="http://schemas.microsoft.com/office/powerpoint/2010/main" val="195048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7AD5-E7C6-7D40-A6C4-3B5D8DD18E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A1DCD-35B5-8A4C-853A-18C93A0145CD}"/>
              </a:ext>
            </a:extLst>
          </p:cNvPr>
          <p:cNvSpPr>
            <a:spLocks noGrp="1"/>
          </p:cNvSpPr>
          <p:nvPr>
            <p:ph idx="1"/>
          </p:nvPr>
        </p:nvSpPr>
        <p:spPr/>
        <p:txBody>
          <a:bodyPr/>
          <a:lstStyle/>
          <a:p>
            <a:endParaRPr lang="en-IN" dirty="0"/>
          </a:p>
          <a:p>
            <a:endParaRPr lang="en-IN" dirty="0"/>
          </a:p>
          <a:p>
            <a:r>
              <a:rPr lang="en-IN" sz="2400" dirty="0">
                <a:latin typeface="Times New Roman" panose="02020603050405020304" pitchFamily="18" charset="0"/>
                <a:cs typeface="Times New Roman" panose="02020603050405020304" pitchFamily="18" charset="0"/>
              </a:rPr>
              <a:t>Predict the T-shirt size of Anna, whose height is 161cm and his weight is 61kg.</a:t>
            </a:r>
          </a:p>
          <a:p>
            <a:pPr marL="0" indent="0">
              <a:buNone/>
            </a:pPr>
            <a:endParaRPr lang="en-US" dirty="0"/>
          </a:p>
        </p:txBody>
      </p:sp>
    </p:spTree>
    <p:extLst>
      <p:ext uri="{BB962C8B-B14F-4D97-AF65-F5344CB8AC3E}">
        <p14:creationId xmlns:p14="http://schemas.microsoft.com/office/powerpoint/2010/main" val="3857987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616</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Open Sans</vt:lpstr>
      <vt:lpstr>Times New Roman</vt:lpstr>
      <vt:lpstr>Office Theme</vt:lpstr>
      <vt:lpstr>K-Nearest Neighbors</vt:lpstr>
      <vt:lpstr>About:</vt:lpstr>
      <vt:lpstr>Cont..</vt:lpstr>
      <vt:lpstr>Cont..</vt:lpstr>
      <vt:lpstr>PowerPoint Presentation</vt:lpstr>
      <vt:lpstr>Steps :</vt:lpstr>
      <vt:lpstr>kNN Algorithm Manual Implementation</vt:lpstr>
      <vt:lpstr>PowerPoint Presentation</vt:lpstr>
      <vt:lpstr>PowerPoint Presentation</vt:lpstr>
      <vt:lpstr>  Step1: Calculate the Euclidean distance between the new point and the existing points For example, Euclidean distance between point P1(1,1) and P2(5,4) is: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K-Nearest Neighbors</dc:title>
  <dc:creator>Saketh Kallepu</dc:creator>
  <cp:lastModifiedBy>Saikiran tarigopula</cp:lastModifiedBy>
  <cp:revision>21</cp:revision>
  <dcterms:created xsi:type="dcterms:W3CDTF">2020-10-16T18:06:05Z</dcterms:created>
  <dcterms:modified xsi:type="dcterms:W3CDTF">2020-10-17T06:57:07Z</dcterms:modified>
</cp:coreProperties>
</file>